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 varScale="1">
        <p:scale>
          <a:sx n="88" d="100"/>
          <a:sy n="88" d="100"/>
        </p:scale>
        <p:origin x="50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5585" y="3581755"/>
            <a:ext cx="10993549" cy="1475013"/>
          </a:xfrm>
        </p:spPr>
        <p:txBody>
          <a:bodyPr>
            <a:normAutofit/>
          </a:bodyPr>
          <a:lstStyle/>
          <a:p>
            <a:pPr algn="ctr"/>
            <a:r>
              <a:rPr lang="pl-PL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 gimnastyczne z gazetą</a:t>
            </a:r>
            <a:endParaRPr lang="pl-PL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837" y="608162"/>
            <a:ext cx="2567188" cy="214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8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81192" y="2335042"/>
            <a:ext cx="11029615" cy="3678303"/>
          </a:xfrm>
        </p:spPr>
        <p:txBody>
          <a:bodyPr>
            <a:normAutofit/>
          </a:bodyPr>
          <a:lstStyle/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Marsz </a:t>
            </a:r>
            <a:r>
              <a:rPr lang="pl-PL" sz="2000" dirty="0">
                <a:solidFill>
                  <a:schemeClr val="tx1"/>
                </a:solidFill>
              </a:rPr>
              <a:t>po obwodzie sali</a:t>
            </a:r>
            <a:r>
              <a:rPr lang="pl-PL" sz="2000" dirty="0" smtClean="0">
                <a:solidFill>
                  <a:schemeClr val="tx1"/>
                </a:solidFill>
              </a:rPr>
              <a:t>. </a:t>
            </a:r>
            <a:r>
              <a:rPr lang="pl-PL" sz="2000" dirty="0">
                <a:solidFill>
                  <a:schemeClr val="tx1"/>
                </a:solidFill>
              </a:rPr>
              <a:t>Położenie gazety na głowie i bieg po obwodzie koła tak, żeby nie </a:t>
            </a:r>
            <a:r>
              <a:rPr lang="pl-PL" sz="2000" dirty="0" smtClean="0">
                <a:solidFill>
                  <a:schemeClr val="tx1"/>
                </a:solidFill>
              </a:rPr>
              <a:t>spadła;</a:t>
            </a:r>
          </a:p>
          <a:p>
            <a:pPr algn="just"/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Swobodne machanie gazetami – wysoko, nisko, jedną ręką, drugą </a:t>
            </a:r>
            <a:r>
              <a:rPr lang="pl-PL" sz="2000" dirty="0" smtClean="0">
                <a:solidFill>
                  <a:schemeClr val="tx1"/>
                </a:solidFill>
              </a:rPr>
              <a:t>ręką;</a:t>
            </a:r>
          </a:p>
          <a:p>
            <a:pPr algn="just"/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Wysokie unoszenie kolan w czasie marszu z równoczesnym dotykaniem </a:t>
            </a:r>
            <a:r>
              <a:rPr lang="pl-PL" sz="2000" dirty="0" smtClean="0">
                <a:solidFill>
                  <a:schemeClr val="tx1"/>
                </a:solidFill>
              </a:rPr>
              <a:t>gazet;</a:t>
            </a:r>
          </a:p>
          <a:p>
            <a:pPr algn="just"/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„Wycieranie </a:t>
            </a:r>
            <a:r>
              <a:rPr lang="pl-PL" sz="2000" dirty="0">
                <a:solidFill>
                  <a:schemeClr val="tx1"/>
                </a:solidFill>
              </a:rPr>
              <a:t>plamy na </a:t>
            </a:r>
            <a:r>
              <a:rPr lang="pl-PL" sz="2000" dirty="0" smtClean="0">
                <a:solidFill>
                  <a:schemeClr val="tx1"/>
                </a:solidFill>
              </a:rPr>
              <a:t>podłodze” </a:t>
            </a:r>
            <a:r>
              <a:rPr lang="pl-PL" sz="2000" dirty="0">
                <a:solidFill>
                  <a:schemeClr val="tx1"/>
                </a:solidFill>
              </a:rPr>
              <a:t>– dzieci stoją w rozkroku, wykonują skłon w przód i przesuwają złożoną gazetę między stopami w tył i w przód naśladując wycieranie </a:t>
            </a:r>
            <a:r>
              <a:rPr lang="pl-PL" sz="2000" dirty="0" smtClean="0">
                <a:solidFill>
                  <a:schemeClr val="tx1"/>
                </a:solidFill>
              </a:rPr>
              <a:t>podłogi.</a:t>
            </a:r>
            <a:endParaRPr lang="pl-PL" sz="2000" dirty="0">
              <a:solidFill>
                <a:schemeClr val="tx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1786" y="3110382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37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81193" y="2438074"/>
            <a:ext cx="11029615" cy="3678303"/>
          </a:xfrm>
        </p:spPr>
        <p:txBody>
          <a:bodyPr>
            <a:normAutofit/>
          </a:bodyPr>
          <a:lstStyle/>
          <a:p>
            <a:pPr algn="just"/>
            <a:r>
              <a:rPr lang="pl-PL" sz="2000" dirty="0">
                <a:solidFill>
                  <a:schemeClr val="tx1"/>
                </a:solidFill>
              </a:rPr>
              <a:t>Klęk podparty. Gazeta na podłodze przed sobą. Ręce na gazecie. Przesuwanie gazety obszernymi ruchami w różnych </a:t>
            </a:r>
            <a:r>
              <a:rPr lang="pl-PL" sz="2000" dirty="0" smtClean="0">
                <a:solidFill>
                  <a:schemeClr val="tx1"/>
                </a:solidFill>
              </a:rPr>
              <a:t>kierunkach;</a:t>
            </a:r>
          </a:p>
          <a:p>
            <a:pPr algn="just"/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Klęk na gazecie i siady na przemian raz na prawym, raz na lewym </a:t>
            </a:r>
            <a:r>
              <a:rPr lang="pl-PL" sz="2000" dirty="0" smtClean="0">
                <a:solidFill>
                  <a:schemeClr val="tx1"/>
                </a:solidFill>
              </a:rPr>
              <a:t>udzie;</a:t>
            </a:r>
          </a:p>
          <a:p>
            <a:pPr algn="just"/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Skoki przez przeszkodę – gazety leżą na podłodze dzieci chodzą po podłodze, gdy napotkają przeszkodę wykonują przeskoki przez rozłożoną </a:t>
            </a:r>
            <a:r>
              <a:rPr lang="pl-PL" sz="2000" dirty="0" smtClean="0">
                <a:solidFill>
                  <a:schemeClr val="tx1"/>
                </a:solidFill>
              </a:rPr>
              <a:t>gazetę;</a:t>
            </a:r>
          </a:p>
          <a:p>
            <a:pPr algn="just"/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Siad </a:t>
            </a:r>
            <a:r>
              <a:rPr lang="pl-PL" sz="2000" dirty="0">
                <a:solidFill>
                  <a:schemeClr val="tx1"/>
                </a:solidFill>
              </a:rPr>
              <a:t>prosty gazety trzymane między stopami, uginanie i prostowanie nóg.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458" y="5041080"/>
            <a:ext cx="2106200" cy="162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508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81192" y="2322163"/>
            <a:ext cx="11029615" cy="4027121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sz="2000" dirty="0">
                <a:solidFill>
                  <a:schemeClr val="tx1"/>
                </a:solidFill>
              </a:rPr>
              <a:t>W leżeniu tyłem, nogi ugięte w kolanach, gazety ułożone na klatce piersiowej, przyciąganie kolan aż do </a:t>
            </a:r>
            <a:r>
              <a:rPr lang="pl-PL" sz="2000" dirty="0" smtClean="0">
                <a:solidFill>
                  <a:schemeClr val="tx1"/>
                </a:solidFill>
              </a:rPr>
              <a:t>gazet;</a:t>
            </a:r>
          </a:p>
          <a:p>
            <a:pPr algn="just"/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Siad klęczny, przed kolanami gazeta – kładą dłonie na gazecie, odsuwają ją jak najdalej i przysuwają do siebie (naśladują zasuwanie i odsuwanie szuflady</a:t>
            </a:r>
            <a:r>
              <a:rPr lang="pl-PL" sz="2000" dirty="0" smtClean="0">
                <a:solidFill>
                  <a:schemeClr val="tx1"/>
                </a:solidFill>
              </a:rPr>
              <a:t>);</a:t>
            </a:r>
          </a:p>
          <a:p>
            <a:pPr marL="0" indent="0" algn="just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„</a:t>
            </a:r>
            <a:r>
              <a:rPr lang="pl-PL" sz="2000" dirty="0">
                <a:solidFill>
                  <a:schemeClr val="tx1"/>
                </a:solidFill>
              </a:rPr>
              <a:t>Karuzela” – siadają na gazecie, kręcą się w kółko odpychając się rękami i stopami</a:t>
            </a:r>
            <a:r>
              <a:rPr lang="pl-PL" sz="2000" dirty="0" smtClean="0">
                <a:solidFill>
                  <a:schemeClr val="tx1"/>
                </a:solidFill>
              </a:rPr>
              <a:t>;</a:t>
            </a:r>
          </a:p>
          <a:p>
            <a:pPr algn="just"/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 Dzieci leżą na brzuchu – unoszą gazetę trzymaną oburącz za końce, dmuchają w gazetę tak, by wprawić ją w </a:t>
            </a:r>
            <a:r>
              <a:rPr lang="pl-PL" sz="2000" dirty="0" smtClean="0">
                <a:solidFill>
                  <a:schemeClr val="tx1"/>
                </a:solidFill>
              </a:rPr>
              <a:t>ruch.</a:t>
            </a:r>
            <a:endParaRPr lang="pl-PL" sz="2000" dirty="0">
              <a:solidFill>
                <a:schemeClr val="tx1"/>
              </a:solidFill>
            </a:endParaRPr>
          </a:p>
          <a:p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7228" y="3862655"/>
            <a:ext cx="1763287" cy="141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981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„Byczki</a:t>
            </a:r>
            <a:r>
              <a:rPr lang="pl-PL" sz="2000" dirty="0">
                <a:solidFill>
                  <a:schemeClr val="tx1"/>
                </a:solidFill>
              </a:rPr>
              <a:t>” – dzieci dobierają się parami, ręce trzymają z tyłu, między ich czoła nauczyciel wkłada gazetę, zadaniem każdej pary jest przejście po wyznaczonej trasie, nie upuszczając </a:t>
            </a:r>
            <a:r>
              <a:rPr lang="pl-PL" sz="2000" dirty="0" smtClean="0">
                <a:solidFill>
                  <a:schemeClr val="tx1"/>
                </a:solidFill>
              </a:rPr>
              <a:t>gazety;</a:t>
            </a:r>
          </a:p>
          <a:p>
            <a:pPr marL="0" indent="0" algn="just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pPr algn="just"/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„Kałuża” – dzieci obunóż, na jednej nodze, na drugiej nodze podskakują na rozłożonych na gazetach</a:t>
            </a:r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0242" y="5156901"/>
            <a:ext cx="4360565" cy="1403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953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81192" y="2412316"/>
            <a:ext cx="11029615" cy="3678303"/>
          </a:xfrm>
        </p:spPr>
        <p:txBody>
          <a:bodyPr/>
          <a:lstStyle/>
          <a:p>
            <a:pPr algn="just"/>
            <a:r>
              <a:rPr lang="pl-PL" sz="2000" dirty="0">
                <a:solidFill>
                  <a:schemeClr val="tx1"/>
                </a:solidFill>
              </a:rPr>
              <a:t>Dzieci zgniatają gazetę w kulkę, podrzucają ją i próbują złapać</a:t>
            </a:r>
            <a:r>
              <a:rPr lang="pl-PL" sz="2000" dirty="0" smtClean="0">
                <a:solidFill>
                  <a:schemeClr val="tx1"/>
                </a:solidFill>
              </a:rPr>
              <a:t>;</a:t>
            </a:r>
          </a:p>
          <a:p>
            <a:pPr marL="0" indent="0" algn="just">
              <a:buNone/>
            </a:pPr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Marsz po obwodzie koła z podrzucaniem i łapaniem papierowych kul</a:t>
            </a:r>
            <a:r>
              <a:rPr lang="pl-PL" sz="2000" dirty="0" smtClean="0">
                <a:solidFill>
                  <a:schemeClr val="tx1"/>
                </a:solidFill>
              </a:rPr>
              <a:t>;</a:t>
            </a:r>
          </a:p>
          <a:p>
            <a:pPr algn="just"/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Dzieci siadają na podłodze, </a:t>
            </a:r>
            <a:r>
              <a:rPr lang="pl-PL" sz="2000" dirty="0">
                <a:solidFill>
                  <a:schemeClr val="tx1"/>
                </a:solidFill>
              </a:rPr>
              <a:t>kładą kulkę na dłoni i próbują </a:t>
            </a:r>
            <a:r>
              <a:rPr lang="pl-PL" sz="2000" dirty="0" smtClean="0">
                <a:solidFill>
                  <a:schemeClr val="tx1"/>
                </a:solidFill>
              </a:rPr>
              <a:t>zdmuchnąć;</a:t>
            </a:r>
            <a:endParaRPr lang="pl-PL" sz="2000" dirty="0">
              <a:solidFill>
                <a:schemeClr val="tx1"/>
              </a:solidFill>
            </a:endParaRPr>
          </a:p>
          <a:p>
            <a:pPr algn="just"/>
            <a:endParaRPr lang="pl-PL" sz="2000" dirty="0" smtClean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Dzieci kładą </a:t>
            </a:r>
            <a:r>
              <a:rPr lang="pl-PL" sz="2000" dirty="0">
                <a:solidFill>
                  <a:schemeClr val="tx1"/>
                </a:solidFill>
              </a:rPr>
              <a:t>się na plecach, nogi ugięte, przekładają kulkę pod plecami, nad </a:t>
            </a:r>
            <a:r>
              <a:rPr lang="pl-PL" sz="2000" dirty="0" smtClean="0">
                <a:solidFill>
                  <a:schemeClr val="tx1"/>
                </a:solidFill>
              </a:rPr>
              <a:t>brzuchem.</a:t>
            </a:r>
            <a:endParaRPr lang="pl-PL" sz="2000" dirty="0">
              <a:solidFill>
                <a:schemeClr val="tx1"/>
              </a:solidFill>
            </a:endParaRPr>
          </a:p>
          <a:p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8250" y="1922917"/>
            <a:ext cx="2620062" cy="174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71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81192" y="1944710"/>
            <a:ext cx="11029615" cy="4726546"/>
          </a:xfrm>
        </p:spPr>
        <p:txBody>
          <a:bodyPr/>
          <a:lstStyle/>
          <a:p>
            <a:pPr algn="just"/>
            <a:r>
              <a:rPr lang="pl-PL" dirty="0">
                <a:solidFill>
                  <a:schemeClr val="tx1"/>
                </a:solidFill>
              </a:rPr>
              <a:t>Skrętoskłony” – „leniwa ósemka”. W rozkroku kreślenie leniwej ósemki poczynając od lewej </a:t>
            </a:r>
            <a:r>
              <a:rPr lang="pl-PL" dirty="0" smtClean="0">
                <a:solidFill>
                  <a:schemeClr val="tx1"/>
                </a:solidFill>
              </a:rPr>
              <a:t>nogi</a:t>
            </a:r>
            <a:r>
              <a:rPr lang="pl-PL" dirty="0">
                <a:solidFill>
                  <a:schemeClr val="tx1"/>
                </a:solidFill>
              </a:rPr>
              <a:t>;</a:t>
            </a:r>
            <a:endParaRPr lang="pl-PL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l-PL" dirty="0">
              <a:solidFill>
                <a:schemeClr val="tx1"/>
              </a:solidFill>
            </a:endParaRPr>
          </a:p>
          <a:p>
            <a:pPr algn="just"/>
            <a:r>
              <a:rPr lang="pl-PL" dirty="0">
                <a:solidFill>
                  <a:schemeClr val="tx1"/>
                </a:solidFill>
              </a:rPr>
              <a:t>W leżeniu przodem, tyłem przekładanie papierowych kul z dłoni do </a:t>
            </a:r>
            <a:r>
              <a:rPr lang="pl-PL" dirty="0" smtClean="0">
                <a:solidFill>
                  <a:schemeClr val="tx1"/>
                </a:solidFill>
              </a:rPr>
              <a:t>dłoni</a:t>
            </a:r>
            <a:r>
              <a:rPr lang="pl-PL" dirty="0">
                <a:solidFill>
                  <a:schemeClr val="tx1"/>
                </a:solidFill>
              </a:rPr>
              <a:t>;</a:t>
            </a:r>
            <a:endParaRPr lang="pl-PL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l-PL" dirty="0">
              <a:solidFill>
                <a:schemeClr val="tx1"/>
              </a:solidFill>
            </a:endParaRPr>
          </a:p>
          <a:p>
            <a:pPr algn="just"/>
            <a:r>
              <a:rPr lang="pl-PL" dirty="0">
                <a:solidFill>
                  <a:schemeClr val="tx1"/>
                </a:solidFill>
              </a:rPr>
              <a:t>Popychanie papierowych kulek czołem w marszu na </a:t>
            </a:r>
            <a:r>
              <a:rPr lang="pl-PL" dirty="0" smtClean="0">
                <a:solidFill>
                  <a:schemeClr val="tx1"/>
                </a:solidFill>
              </a:rPr>
              <a:t>czworakach</a:t>
            </a:r>
            <a:r>
              <a:rPr lang="pl-PL" dirty="0">
                <a:solidFill>
                  <a:schemeClr val="tx1"/>
                </a:solidFill>
              </a:rPr>
              <a:t>;</a:t>
            </a:r>
            <a:endParaRPr lang="pl-PL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l-PL" dirty="0" smtClean="0">
              <a:solidFill>
                <a:schemeClr val="tx1"/>
              </a:solidFill>
            </a:endParaRPr>
          </a:p>
          <a:p>
            <a:pPr algn="just"/>
            <a:r>
              <a:rPr lang="pl-PL" dirty="0">
                <a:solidFill>
                  <a:schemeClr val="tx1"/>
                </a:solidFill>
              </a:rPr>
              <a:t>Dzieci siadają i chwytają kulkę stopami, kładą się na plecach, przekładają kulkę za głowę</a:t>
            </a:r>
            <a:r>
              <a:rPr lang="pl-PL" dirty="0" smtClean="0">
                <a:solidFill>
                  <a:schemeClr val="tx1"/>
                </a:solidFill>
              </a:rPr>
              <a:t>;</a:t>
            </a:r>
          </a:p>
          <a:p>
            <a:pPr marL="0" indent="0" algn="just">
              <a:buNone/>
            </a:pPr>
            <a:endParaRPr lang="pl-PL" dirty="0">
              <a:solidFill>
                <a:schemeClr val="tx1"/>
              </a:solidFill>
            </a:endParaRPr>
          </a:p>
          <a:p>
            <a:pPr algn="just"/>
            <a:r>
              <a:rPr lang="pl-PL" dirty="0">
                <a:solidFill>
                  <a:schemeClr val="tx1"/>
                </a:solidFill>
              </a:rPr>
              <a:t>Rzut przez okienko” – dzieci rzucają ugniecione kulki przez obręcz ustawioną np. na krzesełkach</a:t>
            </a:r>
            <a:r>
              <a:rPr lang="pl-PL" dirty="0" smtClean="0">
                <a:solidFill>
                  <a:schemeClr val="tx1"/>
                </a:solidFill>
              </a:rPr>
              <a:t>;</a:t>
            </a:r>
          </a:p>
          <a:p>
            <a:pPr marL="0" indent="0" algn="just">
              <a:buNone/>
            </a:pPr>
            <a:endParaRPr lang="pl-PL" dirty="0">
              <a:solidFill>
                <a:schemeClr val="tx1"/>
              </a:solidFill>
            </a:endParaRPr>
          </a:p>
          <a:p>
            <a:pPr algn="just"/>
            <a:r>
              <a:rPr lang="pl-PL" dirty="0">
                <a:solidFill>
                  <a:schemeClr val="tx1"/>
                </a:solidFill>
              </a:rPr>
              <a:t>Śniegowa bitwa na dwie </a:t>
            </a:r>
            <a:r>
              <a:rPr lang="pl-PL" dirty="0" smtClean="0">
                <a:solidFill>
                  <a:schemeClr val="tx1"/>
                </a:solidFill>
              </a:rPr>
              <a:t>drużyny.</a:t>
            </a:r>
            <a:endParaRPr lang="pl-PL" dirty="0">
              <a:solidFill>
                <a:schemeClr val="tx1"/>
              </a:solidFill>
            </a:endParaRPr>
          </a:p>
          <a:p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7538" y="2167148"/>
            <a:ext cx="1724951" cy="201178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7852" y="4307983"/>
            <a:ext cx="2114148" cy="211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23108"/>
      </p:ext>
    </p:extLst>
  </p:cSld>
  <p:clrMapOvr>
    <a:masterClrMapping/>
  </p:clrMapOvr>
</p:sld>
</file>

<file path=ppt/theme/theme1.xml><?xml version="1.0" encoding="utf-8"?>
<a:theme xmlns:a="http://schemas.openxmlformats.org/drawingml/2006/main" name="Dywidenda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TM03457464[[fn=Dywidenda]]</Template>
  <TotalTime>51</TotalTime>
  <Words>408</Words>
  <Application>Microsoft Office PowerPoint</Application>
  <PresentationFormat>Panoramiczny</PresentationFormat>
  <Paragraphs>50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Gill Sans MT</vt:lpstr>
      <vt:lpstr>Wingdings 2</vt:lpstr>
      <vt:lpstr>Dywidenda</vt:lpstr>
      <vt:lpstr>Ćwiczenia gimnastyczne z gazetą</vt:lpstr>
      <vt:lpstr>Ćwiczenia</vt:lpstr>
      <vt:lpstr>Ćwiczenia</vt:lpstr>
      <vt:lpstr>Ćwiczenia</vt:lpstr>
      <vt:lpstr>Ćwiczenia</vt:lpstr>
      <vt:lpstr>Ćwiczenia</vt:lpstr>
      <vt:lpstr>Ćwiczenia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Ćwiczenia gimnastyczne z gazetą</dc:title>
  <dc:creator>Admin1</dc:creator>
  <cp:lastModifiedBy>admin</cp:lastModifiedBy>
  <cp:revision>5</cp:revision>
  <dcterms:created xsi:type="dcterms:W3CDTF">2020-05-06T08:15:43Z</dcterms:created>
  <dcterms:modified xsi:type="dcterms:W3CDTF">2020-05-06T13:21:32Z</dcterms:modified>
</cp:coreProperties>
</file>